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8" r:id="rId10"/>
    <p:sldId id="269" r:id="rId11"/>
    <p:sldId id="270" r:id="rId12"/>
    <p:sldId id="271" r:id="rId13"/>
    <p:sldId id="274" r:id="rId14"/>
    <p:sldId id="273" r:id="rId15"/>
    <p:sldId id="272" r:id="rId16"/>
    <p:sldId id="275" r:id="rId17"/>
    <p:sldId id="264" r:id="rId18"/>
    <p:sldId id="276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7D311-A153-4BCE-A6E3-56C6F0D0DE8D}" v="2" dt="2022-07-13T08:26:48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HA ANTHWAL" userId="bd9d831c72db809f" providerId="LiveId" clId="{93E7D311-A153-4BCE-A6E3-56C6F0D0DE8D}"/>
    <pc:docChg chg="custSel addSld delSld modSld">
      <pc:chgData name="ESHA ANTHWAL" userId="bd9d831c72db809f" providerId="LiveId" clId="{93E7D311-A153-4BCE-A6E3-56C6F0D0DE8D}" dt="2022-07-13T08:28:09.596" v="36" actId="47"/>
      <pc:docMkLst>
        <pc:docMk/>
      </pc:docMkLst>
      <pc:sldChg chg="modSp mod">
        <pc:chgData name="ESHA ANTHWAL" userId="bd9d831c72db809f" providerId="LiveId" clId="{93E7D311-A153-4BCE-A6E3-56C6F0D0DE8D}" dt="2022-07-13T08:25:43.139" v="29" actId="20577"/>
        <pc:sldMkLst>
          <pc:docMk/>
          <pc:sldMk cId="1690538789" sldId="276"/>
        </pc:sldMkLst>
        <pc:spChg chg="mod">
          <ac:chgData name="ESHA ANTHWAL" userId="bd9d831c72db809f" providerId="LiveId" clId="{93E7D311-A153-4BCE-A6E3-56C6F0D0DE8D}" dt="2022-07-13T08:25:43.139" v="29" actId="20577"/>
          <ac:spMkLst>
            <pc:docMk/>
            <pc:sldMk cId="1690538789" sldId="276"/>
            <ac:spMk id="2" creationId="{8C9BAA63-F6B8-789E-1928-111282191AFA}"/>
          </ac:spMkLst>
        </pc:spChg>
      </pc:sldChg>
      <pc:sldChg chg="delSp modSp new del mod modTransition">
        <pc:chgData name="ESHA ANTHWAL" userId="bd9d831c72db809f" providerId="LiveId" clId="{93E7D311-A153-4BCE-A6E3-56C6F0D0DE8D}" dt="2022-07-13T08:24:21.802" v="5" actId="47"/>
        <pc:sldMkLst>
          <pc:docMk/>
          <pc:sldMk cId="371313593" sldId="277"/>
        </pc:sldMkLst>
        <pc:spChg chg="del mod">
          <ac:chgData name="ESHA ANTHWAL" userId="bd9d831c72db809f" providerId="LiveId" clId="{93E7D311-A153-4BCE-A6E3-56C6F0D0DE8D}" dt="2022-07-13T08:21:08.291" v="3" actId="478"/>
          <ac:spMkLst>
            <pc:docMk/>
            <pc:sldMk cId="371313593" sldId="277"/>
            <ac:spMk id="2" creationId="{DB7BE457-C1D2-ACDD-33C7-82D652732C44}"/>
          </ac:spMkLst>
        </pc:spChg>
        <pc:spChg chg="del">
          <ac:chgData name="ESHA ANTHWAL" userId="bd9d831c72db809f" providerId="LiveId" clId="{93E7D311-A153-4BCE-A6E3-56C6F0D0DE8D}" dt="2022-07-13T08:21:05.744" v="1" actId="478"/>
          <ac:spMkLst>
            <pc:docMk/>
            <pc:sldMk cId="371313593" sldId="277"/>
            <ac:spMk id="3" creationId="{8E57CFAF-32CF-2C9D-3CF4-33C559117502}"/>
          </ac:spMkLst>
        </pc:spChg>
      </pc:sldChg>
      <pc:sldChg chg="new del">
        <pc:chgData name="ESHA ANTHWAL" userId="bd9d831c72db809f" providerId="LiveId" clId="{93E7D311-A153-4BCE-A6E3-56C6F0D0DE8D}" dt="2022-07-13T08:28:09.596" v="36" actId="47"/>
        <pc:sldMkLst>
          <pc:docMk/>
          <pc:sldMk cId="1395776885" sldId="277"/>
        </pc:sldMkLst>
      </pc:sldChg>
      <pc:sldChg chg="delSp new del mod modTransition">
        <pc:chgData name="ESHA ANTHWAL" userId="bd9d831c72db809f" providerId="LiveId" clId="{93E7D311-A153-4BCE-A6E3-56C6F0D0DE8D}" dt="2022-07-13T08:28:05.667" v="35" actId="47"/>
        <pc:sldMkLst>
          <pc:docMk/>
          <pc:sldMk cId="4065638152" sldId="278"/>
        </pc:sldMkLst>
        <pc:spChg chg="del">
          <ac:chgData name="ESHA ANTHWAL" userId="bd9d831c72db809f" providerId="LiveId" clId="{93E7D311-A153-4BCE-A6E3-56C6F0D0DE8D}" dt="2022-07-13T08:26:38.456" v="32" actId="478"/>
          <ac:spMkLst>
            <pc:docMk/>
            <pc:sldMk cId="4065638152" sldId="278"/>
            <ac:spMk id="2" creationId="{7EAE1C31-EA17-9C42-F215-8B59379E8A0C}"/>
          </ac:spMkLst>
        </pc:spChg>
        <pc:spChg chg="del">
          <ac:chgData name="ESHA ANTHWAL" userId="bd9d831c72db809f" providerId="LiveId" clId="{93E7D311-A153-4BCE-A6E3-56C6F0D0DE8D}" dt="2022-07-13T08:26:40.524" v="33" actId="478"/>
          <ac:spMkLst>
            <pc:docMk/>
            <pc:sldMk cId="4065638152" sldId="278"/>
            <ac:spMk id="3" creationId="{243F308F-94D3-7D6E-8D2D-747B72D6561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2FC94B-0030-49DB-8E6A-BAD53A39BA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7C935C-BCDF-42B7-B8B7-16959D99B0D8}">
      <dgm:prSet/>
      <dgm:spPr/>
      <dgm:t>
        <a:bodyPr/>
        <a:lstStyle/>
        <a:p>
          <a:r>
            <a:rPr lang="en-US"/>
            <a:t>Spam Detection Sentiment.</a:t>
          </a:r>
        </a:p>
      </dgm:t>
    </dgm:pt>
    <dgm:pt modelId="{57F43A29-BFC7-4D4D-83FB-D5F32DC62D72}" type="parTrans" cxnId="{FE280083-596C-48A3-8216-7FF1109F081D}">
      <dgm:prSet/>
      <dgm:spPr/>
      <dgm:t>
        <a:bodyPr/>
        <a:lstStyle/>
        <a:p>
          <a:endParaRPr lang="en-US"/>
        </a:p>
      </dgm:t>
    </dgm:pt>
    <dgm:pt modelId="{D6FE5531-FA84-4EC8-A966-D84B9DFBBFD7}" type="sibTrans" cxnId="{FE280083-596C-48A3-8216-7FF1109F081D}">
      <dgm:prSet/>
      <dgm:spPr/>
      <dgm:t>
        <a:bodyPr/>
        <a:lstStyle/>
        <a:p>
          <a:endParaRPr lang="en-US"/>
        </a:p>
      </dgm:t>
    </dgm:pt>
    <dgm:pt modelId="{5CA1B014-2534-4E2A-9D3A-066C123C79EA}">
      <dgm:prSet/>
      <dgm:spPr/>
      <dgm:t>
        <a:bodyPr/>
        <a:lstStyle/>
        <a:p>
          <a:r>
            <a:rPr lang="en-US"/>
            <a:t>Sentiment Analysis- short Sentence, short text.</a:t>
          </a:r>
        </a:p>
      </dgm:t>
    </dgm:pt>
    <dgm:pt modelId="{0037B723-A6D7-4907-92ED-28900F34B8F8}" type="parTrans" cxnId="{A3FF8125-B832-4E91-9E91-68DA6CB52AE8}">
      <dgm:prSet/>
      <dgm:spPr/>
      <dgm:t>
        <a:bodyPr/>
        <a:lstStyle/>
        <a:p>
          <a:endParaRPr lang="en-US"/>
        </a:p>
      </dgm:t>
    </dgm:pt>
    <dgm:pt modelId="{5200FDBB-7FDA-4280-92EB-E9BDCAD5600F}" type="sibTrans" cxnId="{A3FF8125-B832-4E91-9E91-68DA6CB52AE8}">
      <dgm:prSet/>
      <dgm:spPr/>
      <dgm:t>
        <a:bodyPr/>
        <a:lstStyle/>
        <a:p>
          <a:endParaRPr lang="en-US"/>
        </a:p>
      </dgm:t>
    </dgm:pt>
    <dgm:pt modelId="{157AC072-37D8-43EE-A294-F2639A9885FB}">
      <dgm:prSet/>
      <dgm:spPr/>
      <dgm:t>
        <a:bodyPr/>
        <a:lstStyle/>
        <a:p>
          <a:r>
            <a:rPr lang="en-US"/>
            <a:t>Improvement -sentiment word identification.</a:t>
          </a:r>
        </a:p>
      </dgm:t>
    </dgm:pt>
    <dgm:pt modelId="{E919BA4A-C10A-4EEA-98EB-A3AC9A28A541}" type="parTrans" cxnId="{7775C8E1-B85A-4DA3-B028-355458013771}">
      <dgm:prSet/>
      <dgm:spPr/>
      <dgm:t>
        <a:bodyPr/>
        <a:lstStyle/>
        <a:p>
          <a:endParaRPr lang="en-US"/>
        </a:p>
      </dgm:t>
    </dgm:pt>
    <dgm:pt modelId="{1BCC8EF6-38AF-4419-BB8B-0AE8191BA6B8}" type="sibTrans" cxnId="{7775C8E1-B85A-4DA3-B028-355458013771}">
      <dgm:prSet/>
      <dgm:spPr/>
      <dgm:t>
        <a:bodyPr/>
        <a:lstStyle/>
        <a:p>
          <a:endParaRPr lang="en-US"/>
        </a:p>
      </dgm:t>
    </dgm:pt>
    <dgm:pt modelId="{4D23993A-E8BC-4F4F-8711-AB34BBA89702}">
      <dgm:prSet/>
      <dgm:spPr/>
      <dgm:t>
        <a:bodyPr/>
        <a:lstStyle/>
        <a:p>
          <a:r>
            <a:rPr lang="en-US"/>
            <a:t>Development- automatic analyzing tool.</a:t>
          </a:r>
        </a:p>
      </dgm:t>
    </dgm:pt>
    <dgm:pt modelId="{C0C12029-35D5-48A5-9100-A54811C3DD9C}" type="parTrans" cxnId="{ECDCDEBD-987F-406A-9A86-3C8DCB8D6050}">
      <dgm:prSet/>
      <dgm:spPr/>
      <dgm:t>
        <a:bodyPr/>
        <a:lstStyle/>
        <a:p>
          <a:endParaRPr lang="en-US"/>
        </a:p>
      </dgm:t>
    </dgm:pt>
    <dgm:pt modelId="{64DF869E-0E84-4512-86A2-7DCF199C8C6E}" type="sibTrans" cxnId="{ECDCDEBD-987F-406A-9A86-3C8DCB8D6050}">
      <dgm:prSet/>
      <dgm:spPr/>
      <dgm:t>
        <a:bodyPr/>
        <a:lstStyle/>
        <a:p>
          <a:endParaRPr lang="en-US"/>
        </a:p>
      </dgm:t>
    </dgm:pt>
    <dgm:pt modelId="{0FCF0809-6233-44D7-93BA-A956F4302DDB}">
      <dgm:prSet/>
      <dgm:spPr/>
      <dgm:t>
        <a:bodyPr/>
        <a:lstStyle/>
        <a:p>
          <a:r>
            <a:rPr lang="en-US"/>
            <a:t>Accurate Analysis - policy related content.</a:t>
          </a:r>
        </a:p>
      </dgm:t>
    </dgm:pt>
    <dgm:pt modelId="{18CA6879-7D69-4ED0-B49A-D50E828C09E2}" type="parTrans" cxnId="{DA4631AD-5C2D-4006-B58C-7221D409E894}">
      <dgm:prSet/>
      <dgm:spPr/>
      <dgm:t>
        <a:bodyPr/>
        <a:lstStyle/>
        <a:p>
          <a:endParaRPr lang="en-US"/>
        </a:p>
      </dgm:t>
    </dgm:pt>
    <dgm:pt modelId="{9DAC8234-8501-454E-8B9B-33ECE9488AEE}" type="sibTrans" cxnId="{DA4631AD-5C2D-4006-B58C-7221D409E894}">
      <dgm:prSet/>
      <dgm:spPr/>
      <dgm:t>
        <a:bodyPr/>
        <a:lstStyle/>
        <a:p>
          <a:endParaRPr lang="en-US"/>
        </a:p>
      </dgm:t>
    </dgm:pt>
    <dgm:pt modelId="{7DAB8FF5-CD91-450B-98C5-07FA77B3CDD7}">
      <dgm:prSet/>
      <dgm:spPr/>
      <dgm:t>
        <a:bodyPr/>
        <a:lstStyle/>
        <a:p>
          <a:r>
            <a:rPr lang="en-US"/>
            <a:t>Proper classification - bipolar sentiments</a:t>
          </a:r>
        </a:p>
      </dgm:t>
    </dgm:pt>
    <dgm:pt modelId="{D28781D4-EEA5-4E11-8325-CAFAB1AD421F}" type="parTrans" cxnId="{336FD432-31E4-44B8-BC02-7413FC05A77A}">
      <dgm:prSet/>
      <dgm:spPr/>
      <dgm:t>
        <a:bodyPr/>
        <a:lstStyle/>
        <a:p>
          <a:endParaRPr lang="en-US"/>
        </a:p>
      </dgm:t>
    </dgm:pt>
    <dgm:pt modelId="{D9B65ED6-A376-433B-AFF8-FF3C18CE681E}" type="sibTrans" cxnId="{336FD432-31E4-44B8-BC02-7413FC05A77A}">
      <dgm:prSet/>
      <dgm:spPr/>
      <dgm:t>
        <a:bodyPr/>
        <a:lstStyle/>
        <a:p>
          <a:endParaRPr lang="en-US"/>
        </a:p>
      </dgm:t>
    </dgm:pt>
    <dgm:pt modelId="{F1CBB3E2-EB33-49BD-B59A-9C7AD02E7470}" type="pres">
      <dgm:prSet presAssocID="{692FC94B-0030-49DB-8E6A-BAD53A39BAD1}" presName="linear" presStyleCnt="0">
        <dgm:presLayoutVars>
          <dgm:animLvl val="lvl"/>
          <dgm:resizeHandles val="exact"/>
        </dgm:presLayoutVars>
      </dgm:prSet>
      <dgm:spPr/>
    </dgm:pt>
    <dgm:pt modelId="{8C0FED16-7438-415D-9BAC-46D0BF1CA27D}" type="pres">
      <dgm:prSet presAssocID="{757C935C-BCDF-42B7-B8B7-16959D99B0D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9BB92CF-2FF5-4981-B611-E9AE75AA7ED1}" type="pres">
      <dgm:prSet presAssocID="{D6FE5531-FA84-4EC8-A966-D84B9DFBBFD7}" presName="spacer" presStyleCnt="0"/>
      <dgm:spPr/>
    </dgm:pt>
    <dgm:pt modelId="{A6A9FDE9-F4D9-4565-8191-34FB8C4850F8}" type="pres">
      <dgm:prSet presAssocID="{5CA1B014-2534-4E2A-9D3A-066C123C79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4EC04FA-BC2E-41A3-892D-D1D984CD9743}" type="pres">
      <dgm:prSet presAssocID="{5200FDBB-7FDA-4280-92EB-E9BDCAD5600F}" presName="spacer" presStyleCnt="0"/>
      <dgm:spPr/>
    </dgm:pt>
    <dgm:pt modelId="{E4947C65-938C-4FA4-B785-9CE8A7664409}" type="pres">
      <dgm:prSet presAssocID="{157AC072-37D8-43EE-A294-F2639A9885F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0470783-8B3D-435C-9B3B-BACD87CCF2D5}" type="pres">
      <dgm:prSet presAssocID="{1BCC8EF6-38AF-4419-BB8B-0AE8191BA6B8}" presName="spacer" presStyleCnt="0"/>
      <dgm:spPr/>
    </dgm:pt>
    <dgm:pt modelId="{BC752E0D-EB83-4420-B859-DBB4E33DBA6B}" type="pres">
      <dgm:prSet presAssocID="{4D23993A-E8BC-4F4F-8711-AB34BBA8970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C1B2009-1674-41F1-B955-F04445CBD70A}" type="pres">
      <dgm:prSet presAssocID="{64DF869E-0E84-4512-86A2-7DCF199C8C6E}" presName="spacer" presStyleCnt="0"/>
      <dgm:spPr/>
    </dgm:pt>
    <dgm:pt modelId="{7246E969-0B27-4E88-A346-FEE95487ECB8}" type="pres">
      <dgm:prSet presAssocID="{0FCF0809-6233-44D7-93BA-A956F4302DD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B9EA7B7-5F59-4E4E-8040-4787DBA636C2}" type="pres">
      <dgm:prSet presAssocID="{9DAC8234-8501-454E-8B9B-33ECE9488AEE}" presName="spacer" presStyleCnt="0"/>
      <dgm:spPr/>
    </dgm:pt>
    <dgm:pt modelId="{DE55464F-C769-4DD6-BD59-0C0CD5EC67A9}" type="pres">
      <dgm:prSet presAssocID="{7DAB8FF5-CD91-450B-98C5-07FA77B3CDD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3FF8125-B832-4E91-9E91-68DA6CB52AE8}" srcId="{692FC94B-0030-49DB-8E6A-BAD53A39BAD1}" destId="{5CA1B014-2534-4E2A-9D3A-066C123C79EA}" srcOrd="1" destOrd="0" parTransId="{0037B723-A6D7-4907-92ED-28900F34B8F8}" sibTransId="{5200FDBB-7FDA-4280-92EB-E9BDCAD5600F}"/>
    <dgm:cxn modelId="{336FD432-31E4-44B8-BC02-7413FC05A77A}" srcId="{692FC94B-0030-49DB-8E6A-BAD53A39BAD1}" destId="{7DAB8FF5-CD91-450B-98C5-07FA77B3CDD7}" srcOrd="5" destOrd="0" parTransId="{D28781D4-EEA5-4E11-8325-CAFAB1AD421F}" sibTransId="{D9B65ED6-A376-433B-AFF8-FF3C18CE681E}"/>
    <dgm:cxn modelId="{1FB0FA35-493A-41C7-B68F-8EE8404D7585}" type="presOf" srcId="{757C935C-BCDF-42B7-B8B7-16959D99B0D8}" destId="{8C0FED16-7438-415D-9BAC-46D0BF1CA27D}" srcOrd="0" destOrd="0" presId="urn:microsoft.com/office/officeart/2005/8/layout/vList2"/>
    <dgm:cxn modelId="{58D51160-CFDC-4AF7-9BCD-F1F1B235E8F6}" type="presOf" srcId="{4D23993A-E8BC-4F4F-8711-AB34BBA89702}" destId="{BC752E0D-EB83-4420-B859-DBB4E33DBA6B}" srcOrd="0" destOrd="0" presId="urn:microsoft.com/office/officeart/2005/8/layout/vList2"/>
    <dgm:cxn modelId="{64DF0453-2BA8-4E18-B6F9-190BF84BF8FD}" type="presOf" srcId="{692FC94B-0030-49DB-8E6A-BAD53A39BAD1}" destId="{F1CBB3E2-EB33-49BD-B59A-9C7AD02E7470}" srcOrd="0" destOrd="0" presId="urn:microsoft.com/office/officeart/2005/8/layout/vList2"/>
    <dgm:cxn modelId="{DC6E1E74-7FD6-4F6D-9534-D06CDD9546C1}" type="presOf" srcId="{5CA1B014-2534-4E2A-9D3A-066C123C79EA}" destId="{A6A9FDE9-F4D9-4565-8191-34FB8C4850F8}" srcOrd="0" destOrd="0" presId="urn:microsoft.com/office/officeart/2005/8/layout/vList2"/>
    <dgm:cxn modelId="{FE280083-596C-48A3-8216-7FF1109F081D}" srcId="{692FC94B-0030-49DB-8E6A-BAD53A39BAD1}" destId="{757C935C-BCDF-42B7-B8B7-16959D99B0D8}" srcOrd="0" destOrd="0" parTransId="{57F43A29-BFC7-4D4D-83FB-D5F32DC62D72}" sibTransId="{D6FE5531-FA84-4EC8-A966-D84B9DFBBFD7}"/>
    <dgm:cxn modelId="{DA4631AD-5C2D-4006-B58C-7221D409E894}" srcId="{692FC94B-0030-49DB-8E6A-BAD53A39BAD1}" destId="{0FCF0809-6233-44D7-93BA-A956F4302DDB}" srcOrd="4" destOrd="0" parTransId="{18CA6879-7D69-4ED0-B49A-D50E828C09E2}" sibTransId="{9DAC8234-8501-454E-8B9B-33ECE9488AEE}"/>
    <dgm:cxn modelId="{5EA75FBC-BA1C-477C-8E83-2E4814348F76}" type="presOf" srcId="{157AC072-37D8-43EE-A294-F2639A9885FB}" destId="{E4947C65-938C-4FA4-B785-9CE8A7664409}" srcOrd="0" destOrd="0" presId="urn:microsoft.com/office/officeart/2005/8/layout/vList2"/>
    <dgm:cxn modelId="{ECDCDEBD-987F-406A-9A86-3C8DCB8D6050}" srcId="{692FC94B-0030-49DB-8E6A-BAD53A39BAD1}" destId="{4D23993A-E8BC-4F4F-8711-AB34BBA89702}" srcOrd="3" destOrd="0" parTransId="{C0C12029-35D5-48A5-9100-A54811C3DD9C}" sibTransId="{64DF869E-0E84-4512-86A2-7DCF199C8C6E}"/>
    <dgm:cxn modelId="{E29ACDD3-8163-4D27-B8BA-7D260786943C}" type="presOf" srcId="{0FCF0809-6233-44D7-93BA-A956F4302DDB}" destId="{7246E969-0B27-4E88-A346-FEE95487ECB8}" srcOrd="0" destOrd="0" presId="urn:microsoft.com/office/officeart/2005/8/layout/vList2"/>
    <dgm:cxn modelId="{7775C8E1-B85A-4DA3-B028-355458013771}" srcId="{692FC94B-0030-49DB-8E6A-BAD53A39BAD1}" destId="{157AC072-37D8-43EE-A294-F2639A9885FB}" srcOrd="2" destOrd="0" parTransId="{E919BA4A-C10A-4EEA-98EB-A3AC9A28A541}" sibTransId="{1BCC8EF6-38AF-4419-BB8B-0AE8191BA6B8}"/>
    <dgm:cxn modelId="{FDA2BFE8-ECEA-4F19-B994-E615DB6F5EEC}" type="presOf" srcId="{7DAB8FF5-CD91-450B-98C5-07FA77B3CDD7}" destId="{DE55464F-C769-4DD6-BD59-0C0CD5EC67A9}" srcOrd="0" destOrd="0" presId="urn:microsoft.com/office/officeart/2005/8/layout/vList2"/>
    <dgm:cxn modelId="{E4ED4CE2-AAC7-40A5-B9FB-7788C99154C0}" type="presParOf" srcId="{F1CBB3E2-EB33-49BD-B59A-9C7AD02E7470}" destId="{8C0FED16-7438-415D-9BAC-46D0BF1CA27D}" srcOrd="0" destOrd="0" presId="urn:microsoft.com/office/officeart/2005/8/layout/vList2"/>
    <dgm:cxn modelId="{C2E6B8B7-0092-438A-8EFC-A1A9FCAE5169}" type="presParOf" srcId="{F1CBB3E2-EB33-49BD-B59A-9C7AD02E7470}" destId="{79BB92CF-2FF5-4981-B611-E9AE75AA7ED1}" srcOrd="1" destOrd="0" presId="urn:microsoft.com/office/officeart/2005/8/layout/vList2"/>
    <dgm:cxn modelId="{DDE57714-4304-4342-9E17-06DA3310854D}" type="presParOf" srcId="{F1CBB3E2-EB33-49BD-B59A-9C7AD02E7470}" destId="{A6A9FDE9-F4D9-4565-8191-34FB8C4850F8}" srcOrd="2" destOrd="0" presId="urn:microsoft.com/office/officeart/2005/8/layout/vList2"/>
    <dgm:cxn modelId="{80265029-11E6-4B84-B6D4-0C6FF8638AA7}" type="presParOf" srcId="{F1CBB3E2-EB33-49BD-B59A-9C7AD02E7470}" destId="{24EC04FA-BC2E-41A3-892D-D1D984CD9743}" srcOrd="3" destOrd="0" presId="urn:microsoft.com/office/officeart/2005/8/layout/vList2"/>
    <dgm:cxn modelId="{390577A4-9A16-4B88-9D1C-40AE2AA5B295}" type="presParOf" srcId="{F1CBB3E2-EB33-49BD-B59A-9C7AD02E7470}" destId="{E4947C65-938C-4FA4-B785-9CE8A7664409}" srcOrd="4" destOrd="0" presId="urn:microsoft.com/office/officeart/2005/8/layout/vList2"/>
    <dgm:cxn modelId="{22BA3680-A30C-434D-8EBD-2180ADF7D797}" type="presParOf" srcId="{F1CBB3E2-EB33-49BD-B59A-9C7AD02E7470}" destId="{30470783-8B3D-435C-9B3B-BACD87CCF2D5}" srcOrd="5" destOrd="0" presId="urn:microsoft.com/office/officeart/2005/8/layout/vList2"/>
    <dgm:cxn modelId="{2960DD63-81FF-4026-955E-78EFD52346F7}" type="presParOf" srcId="{F1CBB3E2-EB33-49BD-B59A-9C7AD02E7470}" destId="{BC752E0D-EB83-4420-B859-DBB4E33DBA6B}" srcOrd="6" destOrd="0" presId="urn:microsoft.com/office/officeart/2005/8/layout/vList2"/>
    <dgm:cxn modelId="{63276BB7-407E-4A59-8BA2-A2538D357220}" type="presParOf" srcId="{F1CBB3E2-EB33-49BD-B59A-9C7AD02E7470}" destId="{1C1B2009-1674-41F1-B955-F04445CBD70A}" srcOrd="7" destOrd="0" presId="urn:microsoft.com/office/officeart/2005/8/layout/vList2"/>
    <dgm:cxn modelId="{2392BF83-6ED5-4628-9C5C-D3189EEB9DF7}" type="presParOf" srcId="{F1CBB3E2-EB33-49BD-B59A-9C7AD02E7470}" destId="{7246E969-0B27-4E88-A346-FEE95487ECB8}" srcOrd="8" destOrd="0" presId="urn:microsoft.com/office/officeart/2005/8/layout/vList2"/>
    <dgm:cxn modelId="{27627319-DA7C-4B35-A837-6E8553BD52A9}" type="presParOf" srcId="{F1CBB3E2-EB33-49BD-B59A-9C7AD02E7470}" destId="{0B9EA7B7-5F59-4E4E-8040-4787DBA636C2}" srcOrd="9" destOrd="0" presId="urn:microsoft.com/office/officeart/2005/8/layout/vList2"/>
    <dgm:cxn modelId="{EA141111-D17D-4E4E-B51F-62FB2CBF50ED}" type="presParOf" srcId="{F1CBB3E2-EB33-49BD-B59A-9C7AD02E7470}" destId="{DE55464F-C769-4DD6-BD59-0C0CD5EC67A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FED16-7438-415D-9BAC-46D0BF1CA27D}">
      <dsp:nvSpPr>
        <dsp:cNvPr id="0" name=""/>
        <dsp:cNvSpPr/>
      </dsp:nvSpPr>
      <dsp:spPr>
        <a:xfrm>
          <a:off x="0" y="892068"/>
          <a:ext cx="491910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Spam Detection Sentiment.</a:t>
          </a:r>
        </a:p>
      </dsp:txBody>
      <dsp:txXfrm>
        <a:off x="22246" y="914314"/>
        <a:ext cx="4874616" cy="411223"/>
      </dsp:txXfrm>
    </dsp:sp>
    <dsp:sp modelId="{A6A9FDE9-F4D9-4565-8191-34FB8C4850F8}">
      <dsp:nvSpPr>
        <dsp:cNvPr id="0" name=""/>
        <dsp:cNvSpPr/>
      </dsp:nvSpPr>
      <dsp:spPr>
        <a:xfrm>
          <a:off x="0" y="1402503"/>
          <a:ext cx="491910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Sentiment Analysis- short Sentence, short text.</a:t>
          </a:r>
        </a:p>
      </dsp:txBody>
      <dsp:txXfrm>
        <a:off x="22246" y="1424749"/>
        <a:ext cx="4874616" cy="411223"/>
      </dsp:txXfrm>
    </dsp:sp>
    <dsp:sp modelId="{E4947C65-938C-4FA4-B785-9CE8A7664409}">
      <dsp:nvSpPr>
        <dsp:cNvPr id="0" name=""/>
        <dsp:cNvSpPr/>
      </dsp:nvSpPr>
      <dsp:spPr>
        <a:xfrm>
          <a:off x="0" y="1912938"/>
          <a:ext cx="491910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Improvement -sentiment word identification.</a:t>
          </a:r>
        </a:p>
      </dsp:txBody>
      <dsp:txXfrm>
        <a:off x="22246" y="1935184"/>
        <a:ext cx="4874616" cy="411223"/>
      </dsp:txXfrm>
    </dsp:sp>
    <dsp:sp modelId="{BC752E0D-EB83-4420-B859-DBB4E33DBA6B}">
      <dsp:nvSpPr>
        <dsp:cNvPr id="0" name=""/>
        <dsp:cNvSpPr/>
      </dsp:nvSpPr>
      <dsp:spPr>
        <a:xfrm>
          <a:off x="0" y="2423373"/>
          <a:ext cx="491910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Development- automatic analyzing tool.</a:t>
          </a:r>
        </a:p>
      </dsp:txBody>
      <dsp:txXfrm>
        <a:off x="22246" y="2445619"/>
        <a:ext cx="4874616" cy="411223"/>
      </dsp:txXfrm>
    </dsp:sp>
    <dsp:sp modelId="{7246E969-0B27-4E88-A346-FEE95487ECB8}">
      <dsp:nvSpPr>
        <dsp:cNvPr id="0" name=""/>
        <dsp:cNvSpPr/>
      </dsp:nvSpPr>
      <dsp:spPr>
        <a:xfrm>
          <a:off x="0" y="2933808"/>
          <a:ext cx="491910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Accurate Analysis - policy related content.</a:t>
          </a:r>
        </a:p>
      </dsp:txBody>
      <dsp:txXfrm>
        <a:off x="22246" y="2956054"/>
        <a:ext cx="4874616" cy="411223"/>
      </dsp:txXfrm>
    </dsp:sp>
    <dsp:sp modelId="{DE55464F-C769-4DD6-BD59-0C0CD5EC67A9}">
      <dsp:nvSpPr>
        <dsp:cNvPr id="0" name=""/>
        <dsp:cNvSpPr/>
      </dsp:nvSpPr>
      <dsp:spPr>
        <a:xfrm>
          <a:off x="0" y="3444243"/>
          <a:ext cx="4919108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Proper classification - bipolar sentiments</a:t>
          </a:r>
        </a:p>
      </dsp:txBody>
      <dsp:txXfrm>
        <a:off x="22246" y="3466489"/>
        <a:ext cx="4874616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75DB-F212-DAD8-7F5E-00C428611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AFC1B-855B-436C-D4FA-65F6F5B3B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2A8FE-5E57-868B-4B04-51622939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1A576-11BD-879D-AB24-68CBB3B47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237F-7238-63F5-71B5-7BF620BB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D1E8-92C0-3C06-7C63-0FCC148A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9684A-4610-45BA-AA1B-40DD00EDC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AF09C-59F0-EDC1-9FD1-C8327897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02CA3-35AA-4FFD-BF6C-EF859882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AD488-5047-EA17-7F00-5B5F8881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35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6E10EB-9A3A-DB41-94D9-AFEF43DE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81CD9-40C3-2480-B1E4-580F195D8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18AD6-DEA2-B14C-66D0-4EEFFD32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760D5-D9C6-8D58-4BFB-9F7F5A181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1A82A-BD2B-6DE7-C6BE-95935D7F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4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51BB-9D65-3333-BE08-AFED11375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94B75-61EF-2840-2974-8B40FD7C8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E640C-9762-1467-15AA-9C60FA3B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2897E-757C-3A56-DD74-639D224C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89B54-78CE-6AA8-8B3C-32656F26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9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CB8FB-9107-CD58-259A-2B9E3C7E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A4BA-C87F-101D-D069-95F68BEA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AA5DA-1617-6727-A3AC-36CA8F2E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526A5-B8E4-7729-E813-0B7A33631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C1FDB-879A-86D6-0D05-680B2566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3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DF15-9EDC-F59D-E874-145E8157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FFF7B-95B9-9D86-137A-3C002990D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E0C083-D486-587E-4036-A80AD0478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B4F82-E9F4-7163-8C58-5EBB23FC7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2F27A-A9A5-145C-9C62-5D75E220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878D7-6780-C6FA-D56F-7EAF4220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40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07DF-4236-F734-809D-93A5E1567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37636-3877-B11A-AF4D-0D72D0D09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A05D6-FA97-D172-8DA8-75E06E22B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0CF7A-2988-8B37-31B9-66979E514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9030E-2AE2-99E8-7F32-DB131E693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1E15B-9080-42A1-54ED-13DEBF92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AB1A0-7CBE-E492-F5D1-11398513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A3F6AF-3F1D-CBE9-2ED9-4E227B9F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7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F389-38C8-D785-5827-79F43B08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4F458-E9E8-D543-FE9A-C63E3B084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AAEE0-AF23-45CC-C229-2968EC5FF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1A43F-1158-7F72-EE57-9C48CE7E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7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48C2FE-1058-5031-2BDE-E0CF09A5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CE10A-9611-F65B-BC16-E247F864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9373-7300-D736-2A37-A1580449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3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63CD-FE7D-3B91-0BB8-EE7CB1B8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C197-400C-AE62-6EA5-C59F0DD6A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A47A2-74B9-26B7-1935-2C068C3BA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0D7F5-40AB-C1B6-D7BD-415B3725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4BED2-548F-7E80-BF58-645B76342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989ED-5A1F-1797-798A-C4087853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4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9BB9-F18E-9005-D3BF-4AED15CF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3CFC64-59EF-64C7-E431-2FE798687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4FB67-66D2-97B4-090F-30CB8939C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B5994-CC70-4AE8-1825-41471A98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2EF69-5CE3-D4FB-B9BC-072A6528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CA41D-82C1-411F-9F39-A109F0F2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D328E0-B69E-C4CC-089E-868E08DE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8C5BB-C526-80EA-CD41-DE34DAB3A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CAC1-31CC-F4D8-DFD4-6E376256F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ACE91-1CD5-451B-AA47-CA6310025B25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075FE-B519-2AA7-2FF5-70FC7DD9DC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A0DF0-95F8-1A53-195C-A592C0BDF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65F2C-1F6C-41F4-A1AD-6EE519CC7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6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07A6A-1882-486B-5F30-22A735187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44" y="2116451"/>
            <a:ext cx="4768755" cy="22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2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F8DF-A9BC-3CFA-0D27-80FEE8BF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08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masis MT Pro Black" panose="02040A04050005020304" pitchFamily="18" charset="0"/>
              </a:rPr>
              <a:t>TWEETS EXTRACTION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5F027-AA54-4766-55E5-936E01AF0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1" y="1219200"/>
            <a:ext cx="9010650" cy="5429249"/>
          </a:xfrm>
        </p:spPr>
      </p:pic>
    </p:spTree>
    <p:extLst>
      <p:ext uri="{BB962C8B-B14F-4D97-AF65-F5344CB8AC3E}">
        <p14:creationId xmlns:p14="http://schemas.microsoft.com/office/powerpoint/2010/main" val="421523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A644-FF51-3759-1B86-113DB88A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476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masis MT Pro Black" panose="02040A04050005020304" pitchFamily="18" charset="0"/>
              </a:rPr>
              <a:t>CLEANING TWEETS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B346A-B717-A527-EFBC-D56EBFF1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50"/>
          <a:stretch/>
        </p:blipFill>
        <p:spPr>
          <a:xfrm>
            <a:off x="2328861" y="1435100"/>
            <a:ext cx="7534275" cy="142939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B4CC1FE-10E0-4870-C958-92CDB2179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0" r="35428"/>
          <a:stretch/>
        </p:blipFill>
        <p:spPr>
          <a:xfrm>
            <a:off x="2328861" y="2864497"/>
            <a:ext cx="7534275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509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856D-F4A4-CB9D-A3C2-BB151F48C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2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u="sng" spc="3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masis MT Pro Black" panose="02040A04050005020304" pitchFamily="18" charset="0"/>
              </a:rPr>
              <a:t>Subjectivity and Polarity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5ED8A-3EF5-0A1F-3A7D-9A04C05F8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1366838"/>
            <a:ext cx="11782425" cy="5267325"/>
          </a:xfrm>
        </p:spPr>
      </p:pic>
    </p:spTree>
    <p:extLst>
      <p:ext uri="{BB962C8B-B14F-4D97-AF65-F5344CB8AC3E}">
        <p14:creationId xmlns:p14="http://schemas.microsoft.com/office/powerpoint/2010/main" val="210447668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21B5C10-E549-AD81-0DEE-2E49346C2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106363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masis MT Pro Black" panose="02040A04050005020304" pitchFamily="18" charset="0"/>
              </a:rPr>
              <a:t>PLOTTING THE POLARITY AND SUBJECTIVITY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0BBD6-D017-8D1F-3E4C-FC19C556E77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331"/>
            <a:ext cx="6096000" cy="51950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96D46-3999-DB83-8201-1010CA2A8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331"/>
            <a:ext cx="6276975" cy="519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12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39A48-C1BB-FDB6-0F9B-E2D729F9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masis MT Pro Black" panose="02040A04050005020304" pitchFamily="18" charset="0"/>
              </a:rPr>
              <a:t>WORD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C4106-F0CE-B815-524D-CADB3A8D3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747"/>
            <a:ext cx="12192000" cy="1618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F15E7-C89C-A7DD-A5D9-F1DF5E912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554"/>
            <a:ext cx="12192000" cy="41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7796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9203-4F97-0B36-7CB7-7A6A1533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3317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masis MT Pro Black" panose="02040A04050005020304" pitchFamily="18" charset="0"/>
              </a:rPr>
              <a:t>DETERMINIG INCLINATION OF TWEETS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B0DA89-64C2-6E5F-A5FB-72797112E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543675" cy="57150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B1EA7-FD4B-DCCC-2096-C8078A28F4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3" t="10542" r="21441"/>
          <a:stretch/>
        </p:blipFill>
        <p:spPr>
          <a:xfrm>
            <a:off x="6543674" y="1143000"/>
            <a:ext cx="564832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293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FA7F-91A5-559D-B2F7-BE640800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6199"/>
            <a:ext cx="10515600" cy="8096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masis MT Pro Black" panose="02040A04050005020304" pitchFamily="18" charset="0"/>
              </a:rPr>
              <a:t>Plotting Pie-Chart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C43E5-CAF1-2EF8-64C4-036425509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885824"/>
            <a:ext cx="12201525" cy="164406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AF004-9710-F230-0F60-60A4D04F7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1" y="2343150"/>
            <a:ext cx="10448924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82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D72D-B995-6CF3-1A1C-EB0583E75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57" y="2052320"/>
            <a:ext cx="3989970" cy="826896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u="sng" spc="300" dirty="0">
                <a:highlight>
                  <a:srgbClr val="C0C0C0"/>
                </a:highlight>
                <a:latin typeface="Amasis MT Pro Black" panose="02040A040500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719A-653E-BBBB-F399-6FDF73EC9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latin typeface="Amasis MT Pro Black" panose="02040A04050005020304" pitchFamily="18" charset="0"/>
              </a:rPr>
              <a:t> Sentiment analysis/ opinion mining -wide area -real time applications, has many research limitations.</a:t>
            </a:r>
          </a:p>
          <a:p>
            <a:r>
              <a:rPr lang="en-US" sz="2400" b="1" dirty="0">
                <a:latin typeface="Amasis MT Pro Black" panose="02040A04050005020304" pitchFamily="18" charset="0"/>
              </a:rPr>
              <a:t> Since fast internet growth, internet related applications, Sentiment Analysis – most interesting research area- natural language processing community.</a:t>
            </a:r>
          </a:p>
          <a:p>
            <a:r>
              <a:rPr lang="en-US" sz="2400" b="1" dirty="0">
                <a:latin typeface="Amasis MT Pro Black" panose="02040A04050005020304" pitchFamily="18" charset="0"/>
              </a:rPr>
              <a:t> Our project - we analyzed -sentiments ,Tweets - extracted from Twitter , and classify them according polarities of the tweets.</a:t>
            </a:r>
          </a:p>
        </p:txBody>
      </p:sp>
    </p:spTree>
    <p:extLst>
      <p:ext uri="{BB962C8B-B14F-4D97-AF65-F5344CB8AC3E}">
        <p14:creationId xmlns:p14="http://schemas.microsoft.com/office/powerpoint/2010/main" val="95517980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BAA63-F6B8-789E-1928-111282191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masis MT Pro Black" panose="02040A04050005020304" pitchFamily="18" charset="0"/>
              </a:rPr>
              <a:t>Major Limitations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2390B-3A75-0B51-6D07-B83BE3F55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solidFill>
                  <a:srgbClr val="FEFFFF"/>
                </a:solidFill>
              </a:rPr>
              <a:t>Spam and fake reviews detection.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solidFill>
                  <a:srgbClr val="FEFFFF"/>
                </a:solidFill>
              </a:rPr>
              <a:t> Classification Filtering limitation.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solidFill>
                  <a:srgbClr val="FEFFFF"/>
                </a:solidFill>
              </a:rPr>
              <a:t>Very complex -analyzing short texts, limited information.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solidFill>
                  <a:srgbClr val="FEFFFF"/>
                </a:solidFill>
              </a:rPr>
              <a:t> Irony, humor, negations, and emoticon in tweets- sentiment analysis tools -not much effective.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solidFill>
                  <a:srgbClr val="FEFFFF"/>
                </a:solidFill>
              </a:rPr>
              <a:t>Analyses suitable -English language, limitation- other languages.</a:t>
            </a:r>
          </a:p>
          <a:p>
            <a:endParaRPr lang="en-IN" sz="240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53878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4934-5F45-3B33-F42C-19BCF59F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1200"/>
            <a:ext cx="4795520" cy="2580640"/>
          </a:xfrm>
        </p:spPr>
        <p:txBody>
          <a:bodyPr>
            <a:normAutofit fontScale="90000"/>
          </a:bodyPr>
          <a:lstStyle/>
          <a:p>
            <a:r>
              <a:rPr lang="en-US" sz="4800" b="1" u="sng" dirty="0">
                <a:solidFill>
                  <a:schemeClr val="accent1">
                    <a:lumMod val="50000"/>
                  </a:schemeClr>
                </a:solidFill>
                <a:latin typeface="Amasis MT Pro Black" panose="02040A04050005020304" pitchFamily="18" charset="0"/>
              </a:rPr>
              <a:t>Areas for future sentiment analysis </a:t>
            </a:r>
          </a:p>
        </p:txBody>
      </p:sp>
      <p:grpSp>
        <p:nvGrpSpPr>
          <p:cNvPr id="27" name="Group 11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28" name="Freeform: Shape 12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3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4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0A0A7B5-2A75-FD93-362C-291419DCB4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32812" y="1032987"/>
          <a:ext cx="4919108" cy="4792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654962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BA9A-CE88-6FF1-20AF-4E1F195D7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720" y="4277360"/>
            <a:ext cx="6177280" cy="2556827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Presented by :-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Esha Anthwal (14AI058)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Harshit Bangwal (14AI059)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Kshitij Singhal (14AI062)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33913-FBB6-93DE-19C5-D66342DEC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78425"/>
            <a:ext cx="4998720" cy="1655762"/>
          </a:xfrm>
        </p:spPr>
        <p:txBody>
          <a:bodyPr>
            <a:normAutofit fontScale="92500"/>
          </a:bodyPr>
          <a:lstStyle/>
          <a:p>
            <a:pPr algn="l"/>
            <a:r>
              <a:rPr lang="en-US" sz="4800" b="1" u="sng" dirty="0">
                <a:solidFill>
                  <a:schemeClr val="accent1">
                    <a:lumMod val="75000"/>
                  </a:schemeClr>
                </a:solidFill>
                <a:latin typeface="Amasis MT Pro Black" panose="02040A04050005020304" pitchFamily="18" charset="0"/>
              </a:rPr>
              <a:t>Mentor:-</a:t>
            </a:r>
          </a:p>
          <a:p>
            <a:pPr algn="l"/>
            <a:r>
              <a:rPr lang="en-US" sz="4800" b="1" u="sng" dirty="0">
                <a:solidFill>
                  <a:schemeClr val="accent1">
                    <a:lumMod val="75000"/>
                  </a:schemeClr>
                </a:solidFill>
                <a:latin typeface="Amasis MT Pro Black" panose="02040A04050005020304" pitchFamily="18" charset="0"/>
              </a:rPr>
              <a:t>Dr. Yogesh Bhatt</a:t>
            </a:r>
            <a:endParaRPr lang="en-IN" sz="4800" b="1" u="sng" dirty="0">
              <a:solidFill>
                <a:schemeClr val="accent1">
                  <a:lumMod val="75000"/>
                </a:schemeClr>
              </a:solidFill>
              <a:latin typeface="Amasis MT Pro Black" panose="02040A040500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BD8DDF-A2DC-2174-D610-D00FD6686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" y="-50802"/>
            <a:ext cx="8904606" cy="5366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747281-A573-2FDB-F1C2-6C6CF4265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50" y="0"/>
            <a:ext cx="2419350" cy="212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8EE0-E226-AB48-1745-1C3BEF894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3201" y="5380990"/>
            <a:ext cx="7158925" cy="1682232"/>
          </a:xfrm>
        </p:spPr>
        <p:txBody>
          <a:bodyPr>
            <a:normAutofit/>
          </a:bodyPr>
          <a:lstStyle/>
          <a:p>
            <a:pPr algn="ctr"/>
            <a:r>
              <a:rPr lang="en-US" sz="8800" b="1" u="sng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masis MT Pro Black" panose="02040A04050005020304" pitchFamily="18" charset="0"/>
              </a:rPr>
              <a:t>THANKYOU</a:t>
            </a:r>
            <a:endParaRPr lang="en-US" sz="8800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35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DCDD57-0ACB-1011-9D1E-6C34E33D7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1"/>
            <a:ext cx="12192000" cy="57911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A929293-640E-EFBA-A08F-82B256514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u="sng" spc="600" dirty="0">
                <a:latin typeface="Bahnschrift Condensed" panose="020B0502040204020203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4870890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CC5D8E-463B-5E95-11FE-9FF9CB66C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71450"/>
            <a:ext cx="11210926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308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78DE06-1FB3-28DC-3D7D-66D996C45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09550"/>
            <a:ext cx="7124700" cy="49339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241BACB-6CAC-BED7-3C6A-57A83932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6" y="66675"/>
            <a:ext cx="5086350" cy="1428750"/>
          </a:xfrm>
        </p:spPr>
        <p:txBody>
          <a:bodyPr/>
          <a:lstStyle/>
          <a:p>
            <a:r>
              <a:rPr lang="en-US" b="1" u="sng" spc="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B0604020202020204" pitchFamily="18" charset="0"/>
              </a:rPr>
              <a:t>NLP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083487-B03E-7C4D-852D-FD47BFBA9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76" y="1825624"/>
            <a:ext cx="5086350" cy="2994026"/>
          </a:xfrm>
        </p:spPr>
        <p:txBody>
          <a:bodyPr>
            <a:normAutofit/>
          </a:bodyPr>
          <a:lstStyle/>
          <a:p>
            <a:r>
              <a:rPr lang="en-US" dirty="0"/>
              <a:t>Natural language processing is a field of computer science, artificial and linguistics with the intelligence, and linguistics concerned with the interactions between computers and human (natural) languages.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0565A8-D460-7A2F-BB73-5006915ED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776" y="5257801"/>
            <a:ext cx="11839573" cy="1028700"/>
          </a:xfrm>
        </p:spPr>
        <p:txBody>
          <a:bodyPr>
            <a:normAutofit/>
          </a:bodyPr>
          <a:lstStyle/>
          <a:p>
            <a:r>
              <a:rPr lang="en-US" dirty="0"/>
              <a:t>The sentiment function of textblob library provides  polarity and subjectivity  values of the each occurring tweet.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3240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0846-2DC8-C6C7-5786-CBDF6E8B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u="sng" spc="300" dirty="0">
                <a:solidFill>
                  <a:schemeClr val="accent1">
                    <a:lumMod val="75000"/>
                  </a:schemeClr>
                </a:solidFill>
                <a:latin typeface="Amasis MT Pro Black" panose="02040A040500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FA688-D9B9-CC98-BC93-3319240F7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Twitter-most common platform, convenient source -updated, informed –events occurring.</a:t>
            </a:r>
          </a:p>
          <a:p>
            <a:r>
              <a:rPr lang="en-US" dirty="0"/>
              <a:t> Tweets- biased, individual opinions, impossible access all tweets. solid decision.</a:t>
            </a:r>
          </a:p>
          <a:p>
            <a:r>
              <a:rPr lang="en-US" dirty="0"/>
              <a:t>This paper, we filter tweets -comparative analysis, judgment of situation- more accurately</a:t>
            </a:r>
          </a:p>
          <a:p>
            <a:r>
              <a:rPr lang="en-US" dirty="0"/>
              <a:t>We connected ,twitter backend -twitter developer account, TextBlob-Tweet analysis.</a:t>
            </a:r>
          </a:p>
          <a:p>
            <a:r>
              <a:rPr lang="en-US" dirty="0"/>
              <a:t> After polarities, we analyze-public opinions - product or service.</a:t>
            </a:r>
          </a:p>
          <a:p>
            <a:r>
              <a:rPr lang="en-US" dirty="0"/>
              <a:t> Then we provide positive ,neutral and negative percentage for the tweets associated with word provide by the user.</a:t>
            </a:r>
          </a:p>
        </p:txBody>
      </p:sp>
    </p:spTree>
    <p:extLst>
      <p:ext uri="{BB962C8B-B14F-4D97-AF65-F5344CB8AC3E}">
        <p14:creationId xmlns:p14="http://schemas.microsoft.com/office/powerpoint/2010/main" val="19304673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15A2-1234-47E1-6882-69998FC5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2392"/>
            <a:ext cx="8239125" cy="1494472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masis MT Pro Black" panose="02040A04050005020304" pitchFamily="18" charset="0"/>
              </a:rPr>
              <a:t>Software’s Requirement 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0D7C-2EF1-F262-E136-2D0105465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1543684"/>
            <a:ext cx="8067675" cy="5241925"/>
          </a:xfrm>
        </p:spPr>
        <p:txBody>
          <a:bodyPr>
            <a:normAutofit/>
          </a:bodyPr>
          <a:lstStyle/>
          <a:p>
            <a:r>
              <a:rPr lang="en-US" dirty="0"/>
              <a:t>Anaconda Navigator- GUI - launches applications easily manages coda packages, environments.</a:t>
            </a:r>
          </a:p>
          <a:p>
            <a:r>
              <a:rPr lang="en-US" dirty="0"/>
              <a:t>Jupyter Notebook -Open-source web application-create and share documents -live code, equations, visualizations, narrative text.</a:t>
            </a:r>
          </a:p>
          <a:p>
            <a:r>
              <a:rPr lang="en-US" dirty="0"/>
              <a:t>Python - High-level general-purpose programming language.</a:t>
            </a:r>
          </a:p>
          <a:p>
            <a:r>
              <a:rPr lang="en-US" dirty="0"/>
              <a:t>A twitter developer account - Access twitter API, and get assigned Four keys - Consumer secret key, Consumer key, Access token secret, and access token.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1F5031-873E-222C-A5C3-2D24D1BE1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411" y="1827213"/>
            <a:ext cx="1990725" cy="1255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F9B7F4-118D-941A-9FD4-F8BB8388D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4" y="438945"/>
            <a:ext cx="2857500" cy="115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A5EC92-5820-BD31-04D3-B419FCF88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3" y="3450032"/>
            <a:ext cx="2857500" cy="1255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7D6185-D2C4-E2E9-78AC-8ED5D6F97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85" y="5095080"/>
            <a:ext cx="1990725" cy="14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749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333D-E026-32F3-3E41-44BC4831A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387"/>
            <a:ext cx="9144000" cy="1033463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highlight>
                  <a:srgbClr val="C0C0C0"/>
                </a:highlight>
                <a:latin typeface="Amasis MT Pro Black" panose="02040A04050005020304" pitchFamily="18" charset="0"/>
              </a:rPr>
              <a:t>Libraries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D34664A-3CAB-D6E0-4A0B-1A64AEBF4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457325"/>
            <a:ext cx="6992797" cy="534828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latin typeface="Amasis MT Pro Black" panose="02040A04050005020304" pitchFamily="18" charset="0"/>
              </a:rPr>
              <a:t>NUMPY 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latin typeface="Amasis MT Pro Black" panose="02040A04050005020304" pitchFamily="18" charset="0"/>
              </a:rPr>
              <a:t>PANDAS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latin typeface="Amasis MT Pro Black" panose="02040A04050005020304" pitchFamily="18" charset="0"/>
              </a:rPr>
              <a:t>MATPLOTLIB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latin typeface="Amasis MT Pro Black" panose="02040A04050005020304" pitchFamily="18" charset="0"/>
              </a:rPr>
              <a:t>TWEEPY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latin typeface="Amasis MT Pro Black" panose="02040A04050005020304" pitchFamily="18" charset="0"/>
              </a:rPr>
              <a:t>WORDCLOUD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latin typeface="Amasis MT Pro Black" panose="02040A04050005020304" pitchFamily="18" charset="0"/>
              </a:rPr>
              <a:t>TEXTBLOB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latin typeface="Amasis MT Pro Black" panose="02040A04050005020304" pitchFamily="18" charset="0"/>
              </a:rPr>
              <a:t>RE- removal of mentions, URLs, hashtags, etc.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800" dirty="0">
                <a:latin typeface="Amasis MT Pro Black" panose="02040A04050005020304" pitchFamily="18" charset="0"/>
              </a:rPr>
              <a:t>Warnings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1A335-CB39-D7F6-6F23-29E2B913E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" r="67933" b="-2988"/>
          <a:stretch/>
        </p:blipFill>
        <p:spPr>
          <a:xfrm>
            <a:off x="7239000" y="1457325"/>
            <a:ext cx="4886324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512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9E29-FA41-7CC1-C95E-DB54FDB1F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637" y="159204"/>
            <a:ext cx="8450424" cy="1576290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accent1">
                    <a:lumMod val="75000"/>
                  </a:schemeClr>
                </a:solidFill>
                <a:highlight>
                  <a:srgbClr val="808080"/>
                </a:highlight>
                <a:latin typeface="Amasis MT Pro Black" panose="02040A04050005020304" pitchFamily="18" charset="0"/>
              </a:rPr>
              <a:t>ESTABLISHING CONNECTION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8C402C-F831-6AF1-60C5-91529B22506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271"/>
            <a:ext cx="6200775" cy="45815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E07354-AB5D-CA5B-033D-328614407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2117271"/>
            <a:ext cx="5991225" cy="4581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269969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443</Words>
  <Application>Microsoft Office PowerPoint</Application>
  <PresentationFormat>Widescreen</PresentationFormat>
  <Paragraphs>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Amasis MT Pro Black</vt:lpstr>
      <vt:lpstr>Arial</vt:lpstr>
      <vt:lpstr>Bahnschrift Condensed</vt:lpstr>
      <vt:lpstr>Berlin Sans FB Demi</vt:lpstr>
      <vt:lpstr>Calibri</vt:lpstr>
      <vt:lpstr>Calibri Light</vt:lpstr>
      <vt:lpstr>Wingdings</vt:lpstr>
      <vt:lpstr>Office Theme</vt:lpstr>
      <vt:lpstr>PowerPoint Presentation</vt:lpstr>
      <vt:lpstr>Presented by :- Esha Anthwal (14AI058) Harshit Bangwal (14AI059) Kshitij Singhal (14AI062)</vt:lpstr>
      <vt:lpstr>INTRODUCTION</vt:lpstr>
      <vt:lpstr>PowerPoint Presentation</vt:lpstr>
      <vt:lpstr>NLP</vt:lpstr>
      <vt:lpstr>OBJECTIVES</vt:lpstr>
      <vt:lpstr>Software’s Requirement :-</vt:lpstr>
      <vt:lpstr>Libraries</vt:lpstr>
      <vt:lpstr>ESTABLISHING CONNECTION</vt:lpstr>
      <vt:lpstr>TWEETS EXTRACTION</vt:lpstr>
      <vt:lpstr>CLEANING TWEETS</vt:lpstr>
      <vt:lpstr>Subjectivity and Polarity</vt:lpstr>
      <vt:lpstr>PowerPoint Presentation</vt:lpstr>
      <vt:lpstr>WORD CLOUD</vt:lpstr>
      <vt:lpstr>DETERMINIG INCLINATION OF TWEETS</vt:lpstr>
      <vt:lpstr>Plotting Pie-Chart </vt:lpstr>
      <vt:lpstr>CONCLUSION</vt:lpstr>
      <vt:lpstr>Major Limitations </vt:lpstr>
      <vt:lpstr>Areas for future sentiment analysis 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Bangwal</dc:creator>
  <cp:lastModifiedBy>Harshit Bangwal</cp:lastModifiedBy>
  <cp:revision>19</cp:revision>
  <dcterms:created xsi:type="dcterms:W3CDTF">2022-07-12T06:59:04Z</dcterms:created>
  <dcterms:modified xsi:type="dcterms:W3CDTF">2022-07-13T12:59:40Z</dcterms:modified>
</cp:coreProperties>
</file>